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EA112F-BEBB-4D9D-9903-B623F73C24B4}">
  <a:tblStyle styleId="{58EA112F-BEBB-4D9D-9903-B623F73C2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470396d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470396d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470396d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470396d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e470396d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e470396d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470396d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e470396d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e470396d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e470396d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e470396d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e470396d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470396d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470396d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470396d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470396d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470396d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470396d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e470396d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e470396d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3828c2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3828c2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470396d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470396d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e470396d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e470396d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487a254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487a254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487a254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487a254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487a25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487a25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e487a25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e487a25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487a254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487a254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487a25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e487a25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e487a254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e487a254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e487a25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e487a25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3828c2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3828c2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e487a25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e487a25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e487a25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e487a25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e487a254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e487a254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e487a254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e487a25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e487a254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e487a254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487a254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e487a254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487a254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e487a254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e487a254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e487a254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e487a25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e487a25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e487a254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e487a254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470396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470396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e487a254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e487a254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e470396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e470396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e470396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e470396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e470396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e470396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e470396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e470396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470396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470396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ono"/>
              <a:buNone/>
              <a:defRPr sz="5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○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■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○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■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○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 Mono"/>
              <a:buChar char="■"/>
              <a:defRPr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○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 Mono"/>
              <a:buChar char="■"/>
              <a:defRPr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venston.com/ru/articles/geothermal-pp-pros-cons/" TargetMode="External"/><Relationship Id="rId4" Type="http://schemas.openxmlformats.org/officeDocument/2006/relationships/hyperlink" Target="http://energetika.in.ua/ru/books/book-5" TargetMode="External"/><Relationship Id="rId5" Type="http://schemas.openxmlformats.org/officeDocument/2006/relationships/hyperlink" Target="https://resh.edu.ru/subject/lesson/5922/main/79074/" TargetMode="External"/><Relationship Id="rId6" Type="http://schemas.openxmlformats.org/officeDocument/2006/relationships/hyperlink" Target="http://baltfriends.ru/energysave/energy_norenew.html" TargetMode="External"/><Relationship Id="rId7" Type="http://schemas.openxmlformats.org/officeDocument/2006/relationships/hyperlink" Target="https://alternativenergy.ru/energiya/553-prilivnaya-elektrostanciya-princip-foto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Альтернативные источники энергии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24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Выполнили студентки ИВТ3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Ефимова В.С., Голота М.А.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АЛЬТЕРНАТИВНЫЕ ИСТОЧНИКИ ЭНЕРГИИ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337275"/>
            <a:ext cx="85206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Альтернативная энергетика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>
                <a:solidFill>
                  <a:srgbClr val="000000"/>
                </a:solidFill>
              </a:rPr>
              <a:t>— </a:t>
            </a:r>
            <a:r>
              <a:rPr lang="ru">
                <a:solidFill>
                  <a:srgbClr val="000000"/>
                </a:solidFill>
              </a:rPr>
              <a:t>совокупность перспективных способов получения, передачи и использования энергии.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15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00000"/>
                </a:solidFill>
              </a:rPr>
              <a:t>ГЕЛИОЭНЕРГЕТИКА </a:t>
            </a:r>
            <a:br>
              <a:rPr lang="ru" sz="2400">
                <a:solidFill>
                  <a:srgbClr val="000000"/>
                </a:solidFill>
              </a:rPr>
            </a:br>
            <a:r>
              <a:rPr lang="ru" sz="2400">
                <a:solidFill>
                  <a:srgbClr val="000000"/>
                </a:solidFill>
              </a:rPr>
              <a:t>(солнечная энергетика)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260275"/>
            <a:ext cx="8758800" cy="1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Солнечная энергетика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>
                <a:solidFill>
                  <a:srgbClr val="000000"/>
                </a:solidFill>
              </a:rPr>
              <a:t>— </a:t>
            </a:r>
            <a:r>
              <a:rPr lang="ru">
                <a:solidFill>
                  <a:srgbClr val="000000"/>
                </a:solidFill>
              </a:rPr>
              <a:t>направление альтернативной энергетики, основанное на непосредственном использовании солнечного излучения для получения энергии в каком-либо виде. 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8" y="2447425"/>
            <a:ext cx="4325125" cy="2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4999525" y="2402425"/>
            <a:ext cx="36252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Системы использования солнечной энергии: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коллекторы,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солнечные батареи,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солнечные электростанции.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Коллекторы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00" y="1152475"/>
            <a:ext cx="64074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Солнечные батареи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5543900" y="1152475"/>
            <a:ext cx="3600000" cy="3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222222"/>
                </a:solidFill>
              </a:rPr>
              <a:t>При падении солнечных лучей на фотоэлемент в нем генерируются неравновесные электронно-дырочные пары. Избыточные электроны и «дырки» частично переносятся через p-n-переход из одного слоя полупроводника в другой. В итоге во внешней цепи появляется напряжение.</a:t>
            </a:r>
            <a:endParaRPr sz="17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6825"/>
            <a:ext cx="5119550" cy="32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Солнечные электростанции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</a:t>
            </a:r>
            <a:r>
              <a:rPr b="1" lang="ru">
                <a:solidFill>
                  <a:schemeClr val="dk1"/>
                </a:solidFill>
              </a:rPr>
              <a:t>олнечная электростанция (СЭС)</a:t>
            </a:r>
            <a:r>
              <a:rPr lang="ru">
                <a:solidFill>
                  <a:schemeClr val="dk1"/>
                </a:solidFill>
              </a:rPr>
              <a:t> — инженерное сооружение, преобразующее солнечную радиацию в электрическую энергию.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588" y="2029325"/>
            <a:ext cx="7132825" cy="30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52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Преимущества: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>
                <a:solidFill>
                  <a:srgbClr val="000000"/>
                </a:solidFill>
              </a:rPr>
              <a:t>Перспективность, доступность и неисчерпаемость источника энергии.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Теоретически, полная безопасность для окружающей среды.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Недостатки: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Зависимость от погоды и времени суток.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Сезонность.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Высокая стоимость конструкции.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Необходимость очистки.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Нагрев атмосферы над электростанцией.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Сложность производства и утилизации самих фотоэлементов в связи с содержанием в них ядовитых веществ.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6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ВЕТРОЭНЕРГЕТИКА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81100" y="1222150"/>
            <a:ext cx="46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Ветроэнергетика</a:t>
            </a:r>
            <a:r>
              <a:rPr lang="ru">
                <a:solidFill>
                  <a:schemeClr val="dk1"/>
                </a:solidFill>
              </a:rPr>
              <a:t> — отрасль энергетики, специализирующаяся на преобразовании кинетической энергии воздушных масс в атмосфере в электрическую, механическую, тепловую или в любую другую форму энергии, удобную для использования в народном хозяйстве.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28906"/>
          <a:stretch/>
        </p:blipFill>
        <p:spPr>
          <a:xfrm>
            <a:off x="5398750" y="1033125"/>
            <a:ext cx="3433549" cy="36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Ветрогенератор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Ветрогенератор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— устройство для преобразования кинетической энергии ветрового потока в механическую энергию вращения ротора с последующим её преобразованием в электрическую энергию.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513" y="2493225"/>
            <a:ext cx="7058975" cy="23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52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Преимущества: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Экологически чистый вид энергии.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Эргономика.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Возобновляемая энергия.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Ветровая энергетика - лучшее решение для труднодоступных мест.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Недостатки: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Непостоянность.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Условно низкий выход электроэнергии.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Немалая стоимость.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Опасность для живой природы.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Шумовое загрязнение.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БИОТОПЛИВО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Биотопливо — топливо из растительного или животного сырья, из продуктов жизнедеятельности организмов или органических промышленных отходов.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По своему агрегатному состоянию биотопливо бывает: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твердым,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жидким,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газообразным.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ДОКЛАДА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5000" y="809450"/>
            <a:ext cx="86622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00000"/>
                </a:solidFill>
              </a:rPr>
              <a:t>Э</a:t>
            </a:r>
            <a:r>
              <a:rPr b="1" lang="ru" sz="1700">
                <a:solidFill>
                  <a:srgbClr val="000000"/>
                </a:solidFill>
              </a:rPr>
              <a:t>нергия.</a:t>
            </a:r>
            <a:br>
              <a:rPr lang="ru" sz="1700">
                <a:solidFill>
                  <a:srgbClr val="000000"/>
                </a:solidFill>
              </a:rPr>
            </a:br>
            <a:r>
              <a:rPr b="1" lang="ru" sz="1700">
                <a:solidFill>
                  <a:srgbClr val="000000"/>
                </a:solidFill>
              </a:rPr>
              <a:t>Традиционные источники энергии:</a:t>
            </a:r>
            <a:br>
              <a:rPr b="1"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уголь;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торф;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нефть;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природный газ;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атомная энергия.</a:t>
            </a:r>
            <a:br>
              <a:rPr lang="ru" sz="1700">
                <a:solidFill>
                  <a:srgbClr val="000000"/>
                </a:solidFill>
              </a:rPr>
            </a:br>
            <a:r>
              <a:rPr b="1" lang="ru" sz="1700">
                <a:solidFill>
                  <a:srgbClr val="000000"/>
                </a:solidFill>
              </a:rPr>
              <a:t>Альтернативные источники энергии: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гелиоэнергетика;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ветроэнергетика;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биотопливо;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геотермальная энергетика;</a:t>
            </a:r>
            <a:br>
              <a:rPr lang="ru" sz="1700">
                <a:solidFill>
                  <a:srgbClr val="000000"/>
                </a:solidFill>
              </a:rPr>
            </a:br>
            <a:r>
              <a:rPr lang="ru" sz="1700">
                <a:solidFill>
                  <a:srgbClr val="000000"/>
                </a:solidFill>
              </a:rPr>
              <a:t>	приливная энергетика.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16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Твердое биотопливо</a:t>
            </a:r>
            <a:endParaRPr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289588" y="3352750"/>
            <a:ext cx="39999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Одним из наиболее известных источников твердого биотоплива являются дрова.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0" y="829700"/>
            <a:ext cx="3999900" cy="24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275" y="829700"/>
            <a:ext cx="4171974" cy="24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4594101" y="3352750"/>
            <a:ext cx="426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Сырьем для получения пеллет служат опилки, солома, кора, щепа, а также отходы сельскохозяйственного производства.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862375" y="445025"/>
            <a:ext cx="796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Жидкое биотопливо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Биоэтанол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– сырьем для него являются сельскохозяйственные культуры, содержащие большое количество крахмала, а также рисовая солома, отходы лесной промышленности и др.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Биобутанол </a:t>
            </a: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получается в результате переработки сахара или крахмала с/х культур, целлюлозы растений, синтеза химического сырья.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Биометанол </a:t>
            </a: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изготавливается из водорослей.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Биодизельное топливо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получают из сои, рапса, хлопка,водорослей или жирных масел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677575" y="445025"/>
            <a:ext cx="815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Газообразное биотопливо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73300" y="1509175"/>
            <a:ext cx="85206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Биогаз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003145"/>
                </a:solidFill>
                <a:highlight>
                  <a:srgbClr val="FFFFFF"/>
                </a:highlight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газ, получаемый в ходе брожения биомассы (органических отходов) посредством воздействия различных видов бактерий.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Биоводород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003145"/>
                </a:solidFill>
                <a:highlight>
                  <a:srgbClr val="FFFFFF"/>
                </a:highlight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водород, полученный из биомассы.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222150" y="404550"/>
            <a:ext cx="4502100" cy="4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Преимущества: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Мобильность по сравнению с другими альтернативными источниками энергии.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Снижение стоимости.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Адаптация к двигателям и их эксплуатация.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Возобновляемые источники.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Сокращение выбросов парниковых газов.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Экономическая безопасность для стран, не обладающих большими запасами топлива</a:t>
            </a:r>
            <a:endParaRPr sz="1800"/>
          </a:p>
        </p:txBody>
      </p:sp>
      <p:sp>
        <p:nvSpPr>
          <p:cNvPr id="199" name="Google Shape;199;p35"/>
          <p:cNvSpPr txBox="1"/>
          <p:nvPr>
            <p:ph idx="2" type="body"/>
          </p:nvPr>
        </p:nvSpPr>
        <p:spPr>
          <a:xfrm>
            <a:off x="4832400" y="404550"/>
            <a:ext cx="3999900" cy="4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</a:rPr>
              <a:t>Недостатки</a:t>
            </a:r>
            <a:r>
              <a:rPr b="1" lang="ru" sz="1800"/>
              <a:t>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Ограничения региональной пригодности.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Продовольственная безопасность.</a:t>
            </a:r>
            <a:b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800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Ограничение на изменение землепользования.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ГЕОТЕРМАЛЬНАЯ ЭНЕРГЕТИКА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Геотермальная энергетика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— направление энергетики, основанное на использовании тепловой энергии недр Земли для производства электрической энергии на геотермальных электростанциях, или непосредственно, для отопления или горячего водоснабжения.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3">
            <a:alphaModFix/>
          </a:blip>
          <a:srcRect b="0" l="33914" r="0" t="0"/>
          <a:stretch/>
        </p:blipFill>
        <p:spPr>
          <a:xfrm>
            <a:off x="4698625" y="1214063"/>
            <a:ext cx="40285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геотермальной энергии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Н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ормальное поверхностное тепло Земли на глубине от нескольких десятков до сотен метров.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Г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идротермальные системы.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П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арогидротермальные системы.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Пе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трогеотермальные зоны.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М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агма (нагретые до 1300°С расплавленные горные породы).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38"/>
          <p:cNvGraphicFramePr/>
          <p:nvPr/>
        </p:nvGraphicFramePr>
        <p:xfrm>
          <a:off x="356800" y="41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{58EA112F-BEBB-4D9D-9903-B623F73C24B4}</a:tableStyleId>
              </a:tblPr>
              <a:tblGrid>
                <a:gridCol w="1368800"/>
                <a:gridCol w="7061600"/>
              </a:tblGrid>
              <a:tr h="4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Температура термальной воды,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°С</a:t>
                      </a:r>
                      <a:endParaRPr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Сфера использования</a:t>
                      </a:r>
                      <a:endParaRPr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37-50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Бальнеология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50-70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Мелкомасштабная теплофикация, горячее водоснабжение, технологическое использование воды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70-120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Крупномасштабная теплофикация (города и большие сельскохозяйственные объекты), комплексное многоцелевое использование вод по мере выработки теплового потенциала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120-170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“Малая” электроэнергетика с использованием низкокипящих рабочих веществ (фреон, аммиак и др.)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170-220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“Средняя” электроэнергетика с прямым использованием пароводяной смеси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&gt;120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“Большая” электроэнергетика на природном сухом паре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Геотермальные электростанции (ГеоТЭС)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</a:rPr>
              <a:t>Геотерма́льная электроста́нция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— вид электростанций, которые вырабатывают электрическую энергию из тепловой энергии подземных источников.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Методы преобразования геотермальной энергии в электричество: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Прямой метод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Непрямой метод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Смешанный или бинарный метод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Прямой метод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152475"/>
            <a:ext cx="481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Станции, работающие на месторождениях сухого пара.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Станция пропускает пар прямо через турбину в конденсатор, где он опять становится водой.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18831" l="0" r="64255" t="0"/>
          <a:stretch/>
        </p:blipFill>
        <p:spPr>
          <a:xfrm>
            <a:off x="5126929" y="449575"/>
            <a:ext cx="3423223" cy="42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Непрямой метод</a:t>
            </a:r>
            <a:endParaRPr/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311700" y="1152475"/>
            <a:ext cx="476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Станции с парообразователем, работающие на месторождениях горячей воды под давлением, то есть использование водяного пара.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17992" l="35611" r="29834" t="0"/>
          <a:stretch/>
        </p:blipFill>
        <p:spPr>
          <a:xfrm>
            <a:off x="5210650" y="520100"/>
            <a:ext cx="3303650" cy="428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ЭНЕРГИЯ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29650"/>
            <a:ext cx="8520600" cy="18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</a:rPr>
              <a:t>Энергия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— </a:t>
            </a:r>
            <a:r>
              <a:rPr lang="ru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физическая величина, которая определяет способность тела (или системы тел) совершать работу. Чем большей энергией обладает тело, тем большую работу оно может совершить.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Смешанный или </a:t>
            </a:r>
            <a:br>
              <a:rPr lang="ru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бинарный метод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853275"/>
            <a:ext cx="48855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Станции, использующие геотермальные воды в сочетании со вспомогательной жидкостью (например, фреон или изобутан)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18910" l="70235" r="0" t="0"/>
          <a:stretch/>
        </p:blipFill>
        <p:spPr>
          <a:xfrm>
            <a:off x="5197225" y="428850"/>
            <a:ext cx="3182775" cy="42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ГеоТЭС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Относительно экологически чистые.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Большее количество энергии.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Стабильные цены.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Низкие эксплуатационные расходы.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Возобновляемый и устойчивый источник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По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стоянное энергоснабжение.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Незначительная площадь.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Малошумная работа.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Энергетическая безопасность.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ГеоТЭС</a:t>
            </a:r>
            <a:endParaRPr/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Экологическая проблема.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Географические ограничения.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Сейсмическая нестабильность.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Дорогое строительство.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Возможное истощение.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ПРИЛИВНАЯ ЭНЕРГЕТИКА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311700" y="1152475"/>
            <a:ext cx="44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Энергия проливов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это форма энергии, получаемая из преобразования энергии от естественного подъема и спада уровня воды в море в электричество.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800" y="1368900"/>
            <a:ext cx="3974550" cy="29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приливных электростанций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63" y="1744825"/>
            <a:ext cx="8290475" cy="2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Преимущества ПЭС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И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спользует возобновляемый источник энергии.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В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ыработка энергии не зависит от водности года.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Н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е загрязняет атмосферу вредными выбросами, не приводит к затоплению земель, не представляет потенциальной опасности радиоактивного загрязнения, в отличие от ТЭЦ, ГЭС и АЭС.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Л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егче в обслуживание и долговечнее, чем океанические электростанции преобразующие волновую энергию.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К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апитальные вложения для сооружения ПЭС не превышают затраты на строительство ГЭС.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О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тносительно дешевая стоимость производимой электроэнергии.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Недостатки ПЭС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Р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азмах мельничных лопастей придонных ПЭС препятствует навигации в районах расположения станций.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— В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озможное нанесение ущерба морской флоре и фауне при строительстве и функционирование ПЭС, хотя данный факт активно исследуется и нередко оспаривается.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Экологическая безопасность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  <a:t>— Плотины ПЭС биологически проницаемы, что позволяет рыбе беспрепятственно проходить через ПЭС.</a:t>
            </a:r>
            <a:b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  <a:t>— Снижение солености воды в бассейне ПЭС, определяющее экологическое состояние морской фауны и льда практически неощутимо.</a:t>
            </a:r>
            <a:b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  <a:t>— Размыв дна и движение наносов при строительстве ПЭС полностью стабилизируются в течение первых двух лет эксплуатации.</a:t>
            </a:r>
            <a:b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  <a:t>— Наплавной способ строительства дает возможность не возводить в створах ПЭС временные строительные базы и не сооружать перемычки, что способствует сохранению окружающей среды в районе ПЭС.</a:t>
            </a:r>
            <a:b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 sz="1700">
                <a:solidFill>
                  <a:srgbClr val="000000"/>
                </a:solidFill>
                <a:highlight>
                  <a:srgbClr val="FFFFFF"/>
                </a:highlight>
              </a:rPr>
              <a:t>— При эксплуатации ПЭС исключен выброс вредных газов, золы, радиоактивных и тепловых отходов.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АЛЬТЕРНАТИВНЫЕ ИСТОЧНИКИ ЭНЕРГИИ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Мускульная сила человека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Грозовая энергетика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К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риоэнергетика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Гравитационная энергетика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Управляемый термоядерный синтез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Распределённое производство энергии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В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одородная энергетика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К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осмическая энергетика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</a:rPr>
              <a:t>ВЫВОД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00" name="Google Shape;300;p51"/>
          <p:cNvSpPr txBox="1"/>
          <p:nvPr/>
        </p:nvSpPr>
        <p:spPr>
          <a:xfrm>
            <a:off x="311700" y="1744500"/>
            <a:ext cx="380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Roboto Mono"/>
                <a:ea typeface="Roboto Mono"/>
                <a:cs typeface="Roboto Mono"/>
                <a:sym typeface="Roboto Mono"/>
              </a:rPr>
              <a:t>Преимущества: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Практически неисчерпаемые ресурсы.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снижение отрицательного влияния на окружающую среду.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1"/>
          <p:cNvSpPr txBox="1"/>
          <p:nvPr/>
        </p:nvSpPr>
        <p:spPr>
          <a:xfrm>
            <a:off x="4544100" y="1744500"/>
            <a:ext cx="428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Roboto Mono"/>
                <a:ea typeface="Roboto Mono"/>
                <a:cs typeface="Roboto Mono"/>
                <a:sym typeface="Roboto Mono"/>
              </a:rPr>
              <a:t>Недостатки: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Малая плотность энергетического потока.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Н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еравномерная выработка энергии.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О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тносительно высокая стоимость установок.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63" y="773000"/>
            <a:ext cx="7330475" cy="38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источников</a:t>
            </a:r>
            <a:endParaRPr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311700" y="9099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Биотопливо как альтернативный источник энергии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ecologynow URL: https://ecologynow.ru/knowledge/vtoricnaa-pererabotka/biotoplivo-kak-alternativnyi-istocnik-energii 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Ветроэнергетика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wikipedia URL: https://ru.wikipedia.org/wiki/Ветроэнергетика 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Ветроэнергетика: основные понятия и принципы классификации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cleandex URL: http://www.cleandex.ru/articles/2016/01/25/wind-energy-terms 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Гелиоэнергетика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// gisee URL: https://gisee.ru/articles/alternate/878/ 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Гелиоэнергетика (использование солнечной энергии)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energosovet URL: http://www.energosovet.ru/entech.php?idd=80 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Геотермальные электростанции: преимущества и недостатки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avenston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URL: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https://avenston.com/ru/articles/geothermal-pp-pros-cons/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Энергетика: история, настоящее и будущее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energetika.in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URL: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http://energetika.in.ua/ru/books/book-5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Экологические проблемы электроэнергетики и пути их решения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rech.edu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URL: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https://resh.edu.ru/subject/lesson/5922/main/79074/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Невозобновляемые источники энергии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baltfriends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URL: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http://baltfriends.ru/energysave/energy_norenew.html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b="1" lang="ru" sz="1200">
                <a:solidFill>
                  <a:srgbClr val="000000"/>
                </a:solidFill>
                <a:highlight>
                  <a:srgbClr val="FFFFFF"/>
                </a:highlight>
              </a:rPr>
              <a:t>Как работает приливная электростанция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// alternativenergy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URL: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https://alternativenergy.ru/energiya/553-prilivnaya-elektrostanciya-princip-foto.html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УГОЛЬ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542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Преимущества: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</a:t>
            </a:r>
            <a:r>
              <a:rPr lang="ru">
                <a:solidFill>
                  <a:srgbClr val="000000"/>
                </a:solidFill>
              </a:rPr>
              <a:t>изкая стоимость.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В</a:t>
            </a:r>
            <a:r>
              <a:rPr lang="ru">
                <a:solidFill>
                  <a:srgbClr val="000000"/>
                </a:solidFill>
              </a:rPr>
              <a:t>ысокая теплоотдача.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Д</a:t>
            </a:r>
            <a:r>
              <a:rPr lang="ru">
                <a:solidFill>
                  <a:srgbClr val="000000"/>
                </a:solidFill>
              </a:rPr>
              <a:t>лительное время горения.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Недостатки: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И</a:t>
            </a:r>
            <a:r>
              <a:rPr lang="ru">
                <a:solidFill>
                  <a:srgbClr val="000000"/>
                </a:solidFill>
              </a:rPr>
              <a:t>счерпаемость.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</a:t>
            </a:r>
            <a:r>
              <a:rPr lang="ru">
                <a:solidFill>
                  <a:srgbClr val="000000"/>
                </a:solidFill>
              </a:rPr>
              <a:t>егативное воздействие на природу и человека.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000" y="1346613"/>
            <a:ext cx="3228051" cy="30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ТОРФ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188725" y="1152475"/>
            <a:ext cx="46437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Преимущества: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Н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изкая себестоимость.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Малое количество образующихся при сжигании соединений серы.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Достаточно полное сгорание</a:t>
            </a:r>
            <a:r>
              <a:rPr lang="ru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Недостатки: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И</a:t>
            </a:r>
            <a:r>
              <a:rPr lang="ru">
                <a:solidFill>
                  <a:srgbClr val="000000"/>
                </a:solidFill>
              </a:rPr>
              <a:t>счерпаемость.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</a:t>
            </a:r>
            <a:r>
              <a:rPr lang="ru">
                <a:solidFill>
                  <a:srgbClr val="000000"/>
                </a:solidFill>
              </a:rPr>
              <a:t>изкая теплота сгорания.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Т</a:t>
            </a:r>
            <a:r>
              <a:rPr lang="ru">
                <a:solidFill>
                  <a:srgbClr val="000000"/>
                </a:solidFill>
              </a:rPr>
              <a:t>рудности сжигания.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0225"/>
            <a:ext cx="3593025" cy="35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НЕФТЬ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50300" y="1178288"/>
            <a:ext cx="443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Преимущества: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В</a:t>
            </a:r>
            <a:r>
              <a:rPr lang="ru">
                <a:solidFill>
                  <a:srgbClr val="000000"/>
                </a:solidFill>
              </a:rPr>
              <a:t>ысокая теплота сгорания.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Недостатки: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И</a:t>
            </a:r>
            <a:r>
              <a:rPr lang="ru">
                <a:solidFill>
                  <a:srgbClr val="000000"/>
                </a:solidFill>
              </a:rPr>
              <a:t>счерпаемость.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</a:t>
            </a:r>
            <a:r>
              <a:rPr lang="ru">
                <a:solidFill>
                  <a:srgbClr val="000000"/>
                </a:solidFill>
              </a:rPr>
              <a:t>егативное воздействие на природу и человека.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31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В</a:t>
            </a:r>
            <a:r>
              <a:rPr lang="ru">
                <a:solidFill>
                  <a:srgbClr val="000000"/>
                </a:solidFill>
              </a:rPr>
              <a:t>ысокая стоимость.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50" y="1152475"/>
            <a:ext cx="3379950" cy="34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ПРИРОДНЫЙ ГАЗ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666100" y="1152475"/>
            <a:ext cx="41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Преимущества: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В</a:t>
            </a:r>
            <a:r>
              <a:rPr lang="ru">
                <a:solidFill>
                  <a:srgbClr val="000000"/>
                </a:solidFill>
              </a:rPr>
              <a:t>ысокая теплота сгорания.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Н</a:t>
            </a:r>
            <a:r>
              <a:rPr lang="ru">
                <a:solidFill>
                  <a:srgbClr val="000000"/>
                </a:solidFill>
              </a:rPr>
              <a:t>изкая стоимость.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Меньшее</a:t>
            </a:r>
            <a:r>
              <a:rPr lang="ru">
                <a:solidFill>
                  <a:srgbClr val="000000"/>
                </a:solidFill>
              </a:rPr>
              <a:t> загрязнение окружающей среды.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Недостатки: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И</a:t>
            </a:r>
            <a:r>
              <a:rPr lang="ru">
                <a:solidFill>
                  <a:srgbClr val="000000"/>
                </a:solidFill>
              </a:rPr>
              <a:t>счерпаемость.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ru">
                <a:solidFill>
                  <a:srgbClr val="000000"/>
                </a:solidFill>
              </a:rPr>
              <a:t>В</a:t>
            </a:r>
            <a:r>
              <a:rPr lang="ru">
                <a:solidFill>
                  <a:srgbClr val="000000"/>
                </a:solidFill>
              </a:rPr>
              <a:t>зрывоопасность.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00" y="1522375"/>
            <a:ext cx="4046525" cy="2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АТОМНАЯ ЭНЕРГЕТИКА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Атомная энергетика</a:t>
            </a:r>
            <a:r>
              <a:rPr lang="ru">
                <a:solidFill>
                  <a:srgbClr val="000000"/>
                </a:solidFill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— </a:t>
            </a:r>
            <a:r>
              <a:rPr lang="ru">
                <a:solidFill>
                  <a:srgbClr val="000000"/>
                </a:solidFill>
              </a:rPr>
              <a:t>отрасль энергетики, занимающаяся производством электрической и тепловой энергии путём преобразования ядерной энергии. Обычно для получения ядерной энергии используют цепную ядерную реакцию деления ядер плутония-239 или урана-235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311700" y="2811100"/>
            <a:ext cx="42927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Roboto Mono"/>
                <a:ea typeface="Roboto Mono"/>
                <a:cs typeface="Roboto Mono"/>
                <a:sym typeface="Roboto Mono"/>
              </a:rPr>
              <a:t>Преимущества: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Низкий уровень сырьевого потребления.</a:t>
            </a:r>
            <a:br>
              <a:rPr lang="ru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Большое количество вырабатываемой энергии.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4572000" y="2811100"/>
            <a:ext cx="44436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Roboto Mono"/>
                <a:ea typeface="Roboto Mono"/>
                <a:cs typeface="Roboto Mono"/>
                <a:sym typeface="Roboto Mono"/>
              </a:rPr>
              <a:t>Недостатки: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Исчерпаемость.</a:t>
            </a:r>
            <a:br>
              <a:rPr lang="ru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Загрязнение окружающей среды.</a:t>
            </a:r>
            <a:br>
              <a:rPr lang="ru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— </a:t>
            </a:r>
            <a:r>
              <a:rPr lang="ru" sz="1800">
                <a:latin typeface="Roboto Mono"/>
                <a:ea typeface="Roboto Mono"/>
                <a:cs typeface="Roboto Mono"/>
                <a:sym typeface="Roboto Mono"/>
              </a:rPr>
              <a:t>Возможность экологической катастрофы.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